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4" r:id="rId3"/>
    <p:sldId id="289" r:id="rId4"/>
    <p:sldId id="290" r:id="rId5"/>
    <p:sldId id="291" r:id="rId6"/>
    <p:sldId id="292" r:id="rId7"/>
    <p:sldId id="293" r:id="rId8"/>
    <p:sldId id="294" r:id="rId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E3E3"/>
    <a:srgbClr val="D88F05"/>
    <a:srgbClr val="0F1B33"/>
    <a:srgbClr val="6981B7"/>
    <a:srgbClr val="9EC2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 showGuides="1">
      <p:cViewPr varScale="1">
        <p:scale>
          <a:sx n="61" d="100"/>
          <a:sy n="61" d="100"/>
        </p:scale>
        <p:origin x="1020" y="6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CFB5A2-FD53-A790-5411-70B26DB353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402B4F4-34A6-2897-CFE8-589C9F239A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749B692-CE63-477D-222E-343432361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A6D94-03DE-40B9-ABBE-FF3E71C8432A}" type="datetimeFigureOut">
              <a:rPr lang="pt-BR" smtClean="0"/>
              <a:t>04/09/2025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BC0FB91-7CD7-2562-CFAD-771E074C7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7BFB809-435F-97ED-E7FA-E399A354E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D43F2-E760-469D-AF45-15A356F3F2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6901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ED32CE-3EE1-2233-D35B-1001FFA00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59DB03B-80C0-DBB2-48E3-07C05E6526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E49AC75-5D0E-C8E2-9585-D831C86BE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A6D94-03DE-40B9-ABBE-FF3E71C8432A}" type="datetimeFigureOut">
              <a:rPr lang="pt-BR" smtClean="0"/>
              <a:t>04/09/2025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EDA2D65-F23E-9BF9-3FE0-5DE3DE021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04EB146-854B-DA09-D0D6-6057F70A0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D43F2-E760-469D-AF45-15A356F3F2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7442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6DB8F9A-8DF3-05AF-2990-4613E26CCB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F9ABD2A1-9807-EF62-59F0-D23A1DC75C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F78F57F-BC49-1E9E-4238-3C7260958B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A6D94-03DE-40B9-ABBE-FF3E71C8432A}" type="datetimeFigureOut">
              <a:rPr lang="pt-BR" smtClean="0"/>
              <a:t>04/09/2025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6F86ECB-592D-B229-A397-DE749DC39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5646DFD-499B-940C-1C7A-A2499722C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D43F2-E760-469D-AF45-15A356F3F2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1232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BC91E1-8451-25D3-FBBB-CA232EBCBA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1057B9-BFBA-BB1E-8B16-7A90B46901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6E4B021-014D-4EF6-4EB4-686B5EDD4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A6D94-03DE-40B9-ABBE-FF3E71C8432A}" type="datetimeFigureOut">
              <a:rPr lang="pt-BR" smtClean="0"/>
              <a:t>04/09/2025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7994FD7-C4F8-721F-BB28-402CCC2E7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4BABE30-B712-D5C6-E376-EDD85E332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D43F2-E760-469D-AF45-15A356F3F2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7545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FBF236-65C0-18B1-37A9-AA160872D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C1EE667-5BDC-A5E1-69EA-C7D874E9B8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1ACE5C3-B5C8-820D-AD5C-044535A6FD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A6D94-03DE-40B9-ABBE-FF3E71C8432A}" type="datetimeFigureOut">
              <a:rPr lang="pt-BR" smtClean="0"/>
              <a:t>04/09/2025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AF1AF79-87E7-F975-5863-2E9FF0E42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6EF9B0D-3831-5FD4-66E0-5492CECF5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D43F2-E760-469D-AF45-15A356F3F2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9247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D19E6E-3298-6364-FC7B-F71E241D7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02EAA29-724A-6590-56FA-7E1E89F6AF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6F83D68-231B-CBD4-3458-85F3EAE4E4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244E740-5FE4-DDBB-D5FF-AE4132A2A1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A6D94-03DE-40B9-ABBE-FF3E71C8432A}" type="datetimeFigureOut">
              <a:rPr lang="pt-BR" smtClean="0"/>
              <a:t>04/09/2025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2183A1D-8741-E36B-3FF3-F400D3260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69188E0-E61F-5EE8-3B24-E08F6B5BA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D43F2-E760-469D-AF45-15A356F3F2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6517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73EAE5-70FE-1AF3-0225-89F4CE7B7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080B5F8-5E87-516F-9034-078F59EB84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E3094C5-69F7-8C0F-9090-E48D4A61C4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380F9C69-F5F6-8E68-46A4-73FC3DC18E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4229CFCB-75BD-C283-9236-8F0C2A2269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AB9311E1-11C4-9656-975E-40F96F6335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A6D94-03DE-40B9-ABBE-FF3E71C8432A}" type="datetimeFigureOut">
              <a:rPr lang="pt-BR" smtClean="0"/>
              <a:t>04/09/2025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9B525972-41A2-8F58-FD9C-68385A5E4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8E668F8E-F5E1-3AC2-1448-05DF27F24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D43F2-E760-469D-AF45-15A356F3F2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2126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8381C5-D9E1-CA16-37B5-CDD24C66D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76B47C5B-E72C-016E-3385-E72AA2CD4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A6D94-03DE-40B9-ABBE-FF3E71C8432A}" type="datetimeFigureOut">
              <a:rPr lang="pt-BR" smtClean="0"/>
              <a:t>04/09/2025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D0957D73-51F4-BA34-D88A-70F9E87F1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BE10531F-3C43-16B9-849F-53D9C0C2E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D43F2-E760-469D-AF45-15A356F3F2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0735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C7653E8B-2018-D7C4-C3D9-80674E428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A6D94-03DE-40B9-ABBE-FF3E71C8432A}" type="datetimeFigureOut">
              <a:rPr lang="pt-BR" smtClean="0"/>
              <a:t>04/09/2025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5D6484F3-0F6C-7C3F-D541-246D2CBF0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B3201DF-C186-758F-1F98-905DA2EEE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D43F2-E760-469D-AF45-15A356F3F2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1504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D846D1-7C33-F92E-9DE5-96EDE169D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3E398E6-E049-5001-811B-A050B8C06D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5EBDC37-EC23-2739-460B-7D6A5BD905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F802B6B-B9E4-B66C-324F-B69A9BE79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A6D94-03DE-40B9-ABBE-FF3E71C8432A}" type="datetimeFigureOut">
              <a:rPr lang="pt-BR" smtClean="0"/>
              <a:t>04/09/2025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DAF605A-6C60-45E1-634B-0CDED8B5A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AB2EFFF-6DBE-B59E-5329-CDD3ADB57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D43F2-E760-469D-AF45-15A356F3F2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3802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60541C-A942-3D63-0992-04766ECAD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84614840-21E5-97A7-72F7-D95B0EC0EA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83615E6-1FAF-05BC-62F3-7F1F80D985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43A090F-5EE0-FBCD-07F1-54D9E452C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A6D94-03DE-40B9-ABBE-FF3E71C8432A}" type="datetimeFigureOut">
              <a:rPr lang="pt-BR" smtClean="0"/>
              <a:t>04/09/2025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E78CA69-F15D-6DE0-A86F-D8A57316F0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6EA4222-F6DE-15A4-55A0-712D14241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D43F2-E760-469D-AF45-15A356F3F2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0382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077E8DF8-DB1A-AF32-CA3E-5E99D5F6C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23C4F15-2F93-CF93-C3B3-3F612396C6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4BE681B-6601-CF6F-8042-30CE34C087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01A6D94-03DE-40B9-ABBE-FF3E71C8432A}" type="datetimeFigureOut">
              <a:rPr lang="pt-BR" smtClean="0"/>
              <a:t>04/09/2025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C009049-871C-AEEE-E37D-3E53A250C6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95F2671-516C-69A9-2239-88C77DBF5B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92D43F2-E760-469D-AF45-15A356F3F2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1327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1B33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FEA9A81-AC5F-B1E0-A32B-EA38AF59CC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Agrupar 20">
            <a:extLst>
              <a:ext uri="{FF2B5EF4-FFF2-40B4-BE49-F238E27FC236}">
                <a16:creationId xmlns:a16="http://schemas.microsoft.com/office/drawing/2014/main" id="{6D558C66-431B-2D6F-CD55-7B85815991B3}"/>
              </a:ext>
            </a:extLst>
          </p:cNvPr>
          <p:cNvGrpSpPr/>
          <p:nvPr/>
        </p:nvGrpSpPr>
        <p:grpSpPr>
          <a:xfrm>
            <a:off x="-2895" y="-1"/>
            <a:ext cx="12194895" cy="6858001"/>
            <a:chOff x="-2895" y="-1"/>
            <a:chExt cx="12194895" cy="6858001"/>
          </a:xfrm>
        </p:grpSpPr>
        <p:pic>
          <p:nvPicPr>
            <p:cNvPr id="7" name="Imagem 6">
              <a:extLst>
                <a:ext uri="{FF2B5EF4-FFF2-40B4-BE49-F238E27FC236}">
                  <a16:creationId xmlns:a16="http://schemas.microsoft.com/office/drawing/2014/main" id="{E125A0EE-C9E3-405E-2D81-F2A711F38A3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43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909" b="2372"/>
            <a:stretch>
              <a:fillRect/>
            </a:stretch>
          </p:blipFill>
          <p:spPr>
            <a:xfrm>
              <a:off x="1" y="-1"/>
              <a:ext cx="12191998" cy="6858001"/>
            </a:xfrm>
            <a:prstGeom prst="rect">
              <a:avLst/>
            </a:prstGeom>
          </p:spPr>
        </p:pic>
        <p:sp>
          <p:nvSpPr>
            <p:cNvPr id="6" name="Retângulo 5">
              <a:extLst>
                <a:ext uri="{FF2B5EF4-FFF2-40B4-BE49-F238E27FC236}">
                  <a16:creationId xmlns:a16="http://schemas.microsoft.com/office/drawing/2014/main" id="{209FF3FF-BF8F-0013-0A95-507F0043CB50}"/>
                </a:ext>
              </a:extLst>
            </p:cNvPr>
            <p:cNvSpPr/>
            <p:nvPr/>
          </p:nvSpPr>
          <p:spPr>
            <a:xfrm>
              <a:off x="813095" y="521741"/>
              <a:ext cx="10578154" cy="5696348"/>
            </a:xfrm>
            <a:prstGeom prst="rect">
              <a:avLst/>
            </a:prstGeom>
            <a:solidFill>
              <a:srgbClr val="0F1B3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65B4B0FC-BEFA-F896-3714-938E98BB00E1}"/>
                </a:ext>
              </a:extLst>
            </p:cNvPr>
            <p:cNvSpPr/>
            <p:nvPr/>
          </p:nvSpPr>
          <p:spPr>
            <a:xfrm>
              <a:off x="11376010" y="527895"/>
              <a:ext cx="815990" cy="815990"/>
            </a:xfrm>
            <a:prstGeom prst="rect">
              <a:avLst/>
            </a:prstGeom>
            <a:solidFill>
              <a:srgbClr val="D88F0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6CF33538-4B70-6848-9722-8C2FF864A1DA}"/>
                </a:ext>
              </a:extLst>
            </p:cNvPr>
            <p:cNvSpPr/>
            <p:nvPr/>
          </p:nvSpPr>
          <p:spPr>
            <a:xfrm>
              <a:off x="11376010" y="3779759"/>
              <a:ext cx="815990" cy="815990"/>
            </a:xfrm>
            <a:prstGeom prst="rect">
              <a:avLst/>
            </a:prstGeom>
            <a:solidFill>
              <a:srgbClr val="9EC29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02ACA73B-25EA-316F-4D17-FFBEFA11430B}"/>
                </a:ext>
              </a:extLst>
            </p:cNvPr>
            <p:cNvSpPr/>
            <p:nvPr/>
          </p:nvSpPr>
          <p:spPr>
            <a:xfrm>
              <a:off x="7317090" y="-1"/>
              <a:ext cx="815990" cy="521742"/>
            </a:xfrm>
            <a:prstGeom prst="rect">
              <a:avLst/>
            </a:prstGeom>
            <a:solidFill>
              <a:srgbClr val="E3E3E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5" name="Retângulo 14">
              <a:extLst>
                <a:ext uri="{FF2B5EF4-FFF2-40B4-BE49-F238E27FC236}">
                  <a16:creationId xmlns:a16="http://schemas.microsoft.com/office/drawing/2014/main" id="{E30B3F1D-3C2C-C173-E5AB-D1EB62DED8B5}"/>
                </a:ext>
              </a:extLst>
            </p:cNvPr>
            <p:cNvSpPr/>
            <p:nvPr/>
          </p:nvSpPr>
          <p:spPr>
            <a:xfrm>
              <a:off x="-2895" y="6223819"/>
              <a:ext cx="815990" cy="634181"/>
            </a:xfrm>
            <a:prstGeom prst="rect">
              <a:avLst/>
            </a:prstGeom>
            <a:solidFill>
              <a:srgbClr val="D88F0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41" name="CaixaDeTexto 40">
            <a:extLst>
              <a:ext uri="{FF2B5EF4-FFF2-40B4-BE49-F238E27FC236}">
                <a16:creationId xmlns:a16="http://schemas.microsoft.com/office/drawing/2014/main" id="{A058CB1E-12D2-7341-CF16-28B30342894D}"/>
              </a:ext>
            </a:extLst>
          </p:cNvPr>
          <p:cNvSpPr txBox="1"/>
          <p:nvPr/>
        </p:nvSpPr>
        <p:spPr>
          <a:xfrm>
            <a:off x="688341" y="2526566"/>
            <a:ext cx="108153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dirty="0">
                <a:solidFill>
                  <a:schemeClr val="bg1"/>
                </a:solidFill>
                <a:latin typeface="Montserrat ExtraBold" pitchFamily="2" charset="0"/>
              </a:rPr>
              <a:t>TÍTULO DO TRABALHO</a:t>
            </a:r>
          </a:p>
        </p:txBody>
      </p:sp>
      <p:cxnSp>
        <p:nvCxnSpPr>
          <p:cNvPr id="42" name="Conector reto 41">
            <a:extLst>
              <a:ext uri="{FF2B5EF4-FFF2-40B4-BE49-F238E27FC236}">
                <a16:creationId xmlns:a16="http://schemas.microsoft.com/office/drawing/2014/main" id="{C89F16E4-A97F-1110-C9FE-FE6065F9160E}"/>
              </a:ext>
            </a:extLst>
          </p:cNvPr>
          <p:cNvCxnSpPr>
            <a:cxnSpLocks/>
          </p:cNvCxnSpPr>
          <p:nvPr/>
        </p:nvCxnSpPr>
        <p:spPr>
          <a:xfrm>
            <a:off x="2713956" y="3480376"/>
            <a:ext cx="6764089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Imagem 16" descr="Interface gráfica do usuário, Aplicativo&#10;&#10;O conteúdo gerado por IA pode estar incorreto.">
            <a:extLst>
              <a:ext uri="{FF2B5EF4-FFF2-40B4-BE49-F238E27FC236}">
                <a16:creationId xmlns:a16="http://schemas.microsoft.com/office/drawing/2014/main" id="{14259DFF-D65B-2E3F-2EE6-15A47585E4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8501" r="6400" b="10196"/>
          <a:stretch>
            <a:fillRect/>
          </a:stretch>
        </p:blipFill>
        <p:spPr>
          <a:xfrm>
            <a:off x="1964696" y="950339"/>
            <a:ext cx="2994009" cy="1287866"/>
          </a:xfrm>
          <a:prstGeom prst="rect">
            <a:avLst/>
          </a:prstGeom>
        </p:spPr>
      </p:pic>
      <p:sp>
        <p:nvSpPr>
          <p:cNvPr id="18" name="CaixaDeTexto 17">
            <a:extLst>
              <a:ext uri="{FF2B5EF4-FFF2-40B4-BE49-F238E27FC236}">
                <a16:creationId xmlns:a16="http://schemas.microsoft.com/office/drawing/2014/main" id="{7F939E9C-88A5-4B21-7B52-B0E4FBBF641E}"/>
              </a:ext>
            </a:extLst>
          </p:cNvPr>
          <p:cNvSpPr txBox="1"/>
          <p:nvPr/>
        </p:nvSpPr>
        <p:spPr>
          <a:xfrm>
            <a:off x="1264921" y="3738257"/>
            <a:ext cx="9662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rgbClr val="6981B7"/>
                </a:solidFill>
                <a:latin typeface="Montserrat Medium" pitchFamily="2" charset="0"/>
              </a:rPr>
              <a:t>Nome Completo Primeiro Autor </a:t>
            </a:r>
            <a:r>
              <a:rPr lang="pt-BR" sz="2000" b="1" baseline="30000" dirty="0">
                <a:solidFill>
                  <a:srgbClr val="6981B7"/>
                </a:solidFill>
                <a:latin typeface="Montserrat Medium" pitchFamily="2" charset="0"/>
              </a:rPr>
              <a:t>1</a:t>
            </a:r>
            <a:r>
              <a:rPr lang="pt-BR" sz="2000" b="1" dirty="0">
                <a:solidFill>
                  <a:srgbClr val="6981B7"/>
                </a:solidFill>
                <a:latin typeface="Montserrat Medium" pitchFamily="2" charset="0"/>
              </a:rPr>
              <a:t>*, Nome Completo Segundo Autor</a:t>
            </a:r>
            <a:r>
              <a:rPr lang="pt-BR" sz="2000" b="1" baseline="30000" dirty="0">
                <a:solidFill>
                  <a:srgbClr val="6981B7"/>
                </a:solidFill>
                <a:latin typeface="Montserrat Medium" pitchFamily="2" charset="0"/>
              </a:rPr>
              <a:t>2</a:t>
            </a:r>
            <a:r>
              <a:rPr lang="pt-BR" sz="2000" b="1" dirty="0">
                <a:solidFill>
                  <a:srgbClr val="6981B7"/>
                </a:solidFill>
                <a:latin typeface="Montserrat Medium" pitchFamily="2" charset="0"/>
              </a:rPr>
              <a:t>​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20DD993E-5983-7D96-C8A5-D33E19021330}"/>
              </a:ext>
            </a:extLst>
          </p:cNvPr>
          <p:cNvSpPr txBox="1"/>
          <p:nvPr/>
        </p:nvSpPr>
        <p:spPr>
          <a:xfrm>
            <a:off x="1747522" y="5574624"/>
            <a:ext cx="869695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dirty="0">
                <a:solidFill>
                  <a:srgbClr val="E3E3E3"/>
                </a:solidFill>
                <a:latin typeface="Montserrat Medium" pitchFamily="2" charset="0"/>
              </a:rPr>
              <a:t>1 Instituição, Departamento, Cidade, UF​</a:t>
            </a:r>
          </a:p>
          <a:p>
            <a:pPr algn="ctr"/>
            <a:r>
              <a:rPr lang="pt-BR" sz="1100" dirty="0">
                <a:solidFill>
                  <a:srgbClr val="E3E3E3"/>
                </a:solidFill>
                <a:latin typeface="Montserrat Medium" pitchFamily="2" charset="0"/>
              </a:rPr>
              <a:t>2 Universidade Brasil, Instituto Científico e Tecnológico, Engenharia Biomédica, São Paulo, SP​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E7735ADF-7F1A-6E49-09E0-686D648BC087}"/>
              </a:ext>
            </a:extLst>
          </p:cNvPr>
          <p:cNvSpPr txBox="1"/>
          <p:nvPr/>
        </p:nvSpPr>
        <p:spPr>
          <a:xfrm>
            <a:off x="1264921" y="4426728"/>
            <a:ext cx="9662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rgbClr val="E3E3E3"/>
                </a:solidFill>
                <a:latin typeface="Montserrat Medium" pitchFamily="2" charset="0"/>
              </a:rPr>
              <a:t>NOME APRESENTADOR​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22857870-C28A-D1F8-33F7-208DB52BFFB7}"/>
              </a:ext>
            </a:extLst>
          </p:cNvPr>
          <p:cNvSpPr txBox="1"/>
          <p:nvPr/>
        </p:nvSpPr>
        <p:spPr>
          <a:xfrm>
            <a:off x="922560" y="603186"/>
            <a:ext cx="19014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dirty="0">
                <a:solidFill>
                  <a:srgbClr val="6981B7"/>
                </a:solidFill>
                <a:latin typeface="Montserrat Medium" pitchFamily="2" charset="0"/>
              </a:rPr>
              <a:t>São Paulo, 04/09/2025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137418B7-6734-4348-5AE0-0865FF770342}"/>
              </a:ext>
            </a:extLst>
          </p:cNvPr>
          <p:cNvSpPr txBox="1"/>
          <p:nvPr/>
        </p:nvSpPr>
        <p:spPr>
          <a:xfrm>
            <a:off x="5497649" y="1303152"/>
            <a:ext cx="4729655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pt-BR" sz="1600" b="1" dirty="0">
                <a:solidFill>
                  <a:schemeClr val="bg1"/>
                </a:solidFill>
                <a:latin typeface="Montserrat" panose="00000500000000000000" pitchFamily="2" charset="0"/>
              </a:rPr>
              <a:t>VII SIMPÓSIO DE BEM-ESTAR E COMPORTAMENTO ANIMAL - SIBEM</a:t>
            </a:r>
          </a:p>
        </p:txBody>
      </p:sp>
    </p:spTree>
    <p:extLst>
      <p:ext uri="{BB962C8B-B14F-4D97-AF65-F5344CB8AC3E}">
        <p14:creationId xmlns:p14="http://schemas.microsoft.com/office/powerpoint/2010/main" val="32666905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BF0AED-BE86-2186-AE93-B93EEA6150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99DD40CA-0C1B-3DBD-83E0-F3541F978EA1}"/>
              </a:ext>
            </a:extLst>
          </p:cNvPr>
          <p:cNvSpPr txBox="1"/>
          <p:nvPr/>
        </p:nvSpPr>
        <p:spPr>
          <a:xfrm>
            <a:off x="717818" y="469155"/>
            <a:ext cx="53893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192D4E"/>
                </a:solidFill>
                <a:latin typeface="Montserrat ExtraBold" pitchFamily="2" charset="0"/>
              </a:rPr>
              <a:t>INTRODUÇÃO</a:t>
            </a:r>
          </a:p>
        </p:txBody>
      </p:sp>
      <p:sp>
        <p:nvSpPr>
          <p:cNvPr id="47" name="CaixaDeTexto 46">
            <a:extLst>
              <a:ext uri="{FF2B5EF4-FFF2-40B4-BE49-F238E27FC236}">
                <a16:creationId xmlns:a16="http://schemas.microsoft.com/office/drawing/2014/main" id="{B06489C5-F435-D088-C796-69AD2C11BCD5}"/>
              </a:ext>
            </a:extLst>
          </p:cNvPr>
          <p:cNvSpPr txBox="1"/>
          <p:nvPr/>
        </p:nvSpPr>
        <p:spPr>
          <a:xfrm>
            <a:off x="717818" y="1359431"/>
            <a:ext cx="53893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</a:rPr>
              <a:t>Subtítulo do slide</a:t>
            </a:r>
          </a:p>
        </p:txBody>
      </p:sp>
      <p:cxnSp>
        <p:nvCxnSpPr>
          <p:cNvPr id="48" name="Conector reto 47">
            <a:extLst>
              <a:ext uri="{FF2B5EF4-FFF2-40B4-BE49-F238E27FC236}">
                <a16:creationId xmlns:a16="http://schemas.microsoft.com/office/drawing/2014/main" id="{3B042533-13B6-2F2C-F32F-B021B58D6F8C}"/>
              </a:ext>
            </a:extLst>
          </p:cNvPr>
          <p:cNvCxnSpPr>
            <a:cxnSpLocks/>
          </p:cNvCxnSpPr>
          <p:nvPr/>
        </p:nvCxnSpPr>
        <p:spPr>
          <a:xfrm>
            <a:off x="842635" y="1262099"/>
            <a:ext cx="7211028" cy="0"/>
          </a:xfrm>
          <a:prstGeom prst="line">
            <a:avLst/>
          </a:prstGeom>
          <a:ln>
            <a:solidFill>
              <a:srgbClr val="E3E3E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CaixaDeTexto 49">
            <a:extLst>
              <a:ext uri="{FF2B5EF4-FFF2-40B4-BE49-F238E27FC236}">
                <a16:creationId xmlns:a16="http://schemas.microsoft.com/office/drawing/2014/main" id="{90601679-9C11-C3E8-44CC-D08107E62466}"/>
              </a:ext>
            </a:extLst>
          </p:cNvPr>
          <p:cNvSpPr txBox="1"/>
          <p:nvPr/>
        </p:nvSpPr>
        <p:spPr>
          <a:xfrm>
            <a:off x="717817" y="1941931"/>
            <a:ext cx="97804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</a:rPr>
              <a:t>Apresentar o estado da arte necessário para o entendimento do trabalho apresentado.​</a:t>
            </a:r>
          </a:p>
          <a:p>
            <a:endParaRPr lang="pt-BR" sz="1600" dirty="0">
              <a:solidFill>
                <a:schemeClr val="bg2">
                  <a:lumMod val="25000"/>
                </a:schemeClr>
              </a:solidFill>
              <a:latin typeface="Montserrat Medium" pitchFamily="2" charset="0"/>
            </a:endParaRPr>
          </a:p>
          <a:p>
            <a:r>
              <a:rPr lang="pt-BR" sz="1600" dirty="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</a:rPr>
              <a:t>Coloque título nas figuras e tabelas, quando utilizados.​</a:t>
            </a:r>
          </a:p>
          <a:p>
            <a:endParaRPr lang="pt-BR" sz="1600" dirty="0">
              <a:solidFill>
                <a:schemeClr val="bg2">
                  <a:lumMod val="25000"/>
                </a:schemeClr>
              </a:solidFill>
              <a:latin typeface="Montserrat Medium" pitchFamily="2" charset="0"/>
            </a:endParaRPr>
          </a:p>
          <a:p>
            <a:r>
              <a:rPr lang="pt-BR" sz="1600" b="1" dirty="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</a:rPr>
              <a:t>Use figuras e fontes com tamanho suficiente para boa leitura.​</a:t>
            </a:r>
            <a:endParaRPr lang="pt-BR" sz="1200" b="1" dirty="0">
              <a:solidFill>
                <a:schemeClr val="bg2">
                  <a:lumMod val="25000"/>
                </a:schemeClr>
              </a:solidFill>
              <a:latin typeface="Montserrat Medium" pitchFamily="2" charset="0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68267241-6593-E477-5A0F-DF4E59E845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009" r="5678" b="46"/>
          <a:stretch>
            <a:fillRect/>
          </a:stretch>
        </p:blipFill>
        <p:spPr>
          <a:xfrm>
            <a:off x="-1" y="6011604"/>
            <a:ext cx="7484387" cy="846396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B11D026B-8190-25CF-0083-A697295E44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57" t="48328" r="26114" b="32727"/>
          <a:stretch>
            <a:fillRect/>
          </a:stretch>
        </p:blipFill>
        <p:spPr>
          <a:xfrm rot="10800000">
            <a:off x="7484387" y="6011604"/>
            <a:ext cx="4707614" cy="846396"/>
          </a:xfrm>
          <a:prstGeom prst="rect">
            <a:avLst/>
          </a:prstGeom>
        </p:spPr>
      </p:pic>
      <p:pic>
        <p:nvPicPr>
          <p:cNvPr id="4" name="Imagem 3" descr="Interface gráfica do usuário&#10;&#10;O conteúdo gerado por IA pode estar incorreto.">
            <a:extLst>
              <a:ext uri="{FF2B5EF4-FFF2-40B4-BE49-F238E27FC236}">
                <a16:creationId xmlns:a16="http://schemas.microsoft.com/office/drawing/2014/main" id="{C976B66A-A5C8-A805-23AD-737C34528E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3863" y="114551"/>
            <a:ext cx="2181653" cy="102265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7400CDD7-2AA1-79D2-98E3-09C85D81C9FD}"/>
              </a:ext>
            </a:extLst>
          </p:cNvPr>
          <p:cNvSpPr txBox="1"/>
          <p:nvPr/>
        </p:nvSpPr>
        <p:spPr>
          <a:xfrm>
            <a:off x="1661538" y="3701283"/>
            <a:ext cx="8891292" cy="338554"/>
          </a:xfrm>
          <a:prstGeom prst="rect">
            <a:avLst/>
          </a:prstGeom>
          <a:solidFill>
            <a:srgbClr val="0F1B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rgbClr val="E3E3E3"/>
                </a:solidFill>
                <a:latin typeface="Montserrat Black" panose="00000A00000000000000" pitchFamily="2" charset="0"/>
              </a:rPr>
              <a:t>DUPLIQUE ESTE SLIDE, SE PRECISAR PARA CONTINUAR A SUA APRESENTAÇÃO​</a:t>
            </a:r>
            <a:endParaRPr lang="pt-BR" sz="1200" b="1" dirty="0">
              <a:solidFill>
                <a:srgbClr val="E3E3E3"/>
              </a:solidFill>
              <a:latin typeface="Montserrat Black" panose="00000A00000000000000" pitchFamily="2" charset="0"/>
            </a:endParaRPr>
          </a:p>
        </p:txBody>
      </p:sp>
      <p:pic>
        <p:nvPicPr>
          <p:cNvPr id="11" name="Gráfico 10">
            <a:extLst>
              <a:ext uri="{FF2B5EF4-FFF2-40B4-BE49-F238E27FC236}">
                <a16:creationId xmlns:a16="http://schemas.microsoft.com/office/drawing/2014/main" id="{06A22502-0341-F211-F975-50D2B70142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56939" y="4444219"/>
            <a:ext cx="491115" cy="461666"/>
          </a:xfrm>
          <a:prstGeom prst="rect">
            <a:avLst/>
          </a:prstGeom>
        </p:spPr>
      </p:pic>
      <p:sp>
        <p:nvSpPr>
          <p:cNvPr id="22" name="CaixaDeTexto 21">
            <a:extLst>
              <a:ext uri="{FF2B5EF4-FFF2-40B4-BE49-F238E27FC236}">
                <a16:creationId xmlns:a16="http://schemas.microsoft.com/office/drawing/2014/main" id="{1D50DC52-AAE8-5DC0-D782-0BD0ADD21EF3}"/>
              </a:ext>
            </a:extLst>
          </p:cNvPr>
          <p:cNvSpPr txBox="1"/>
          <p:nvPr/>
        </p:nvSpPr>
        <p:spPr>
          <a:xfrm>
            <a:off x="2662178" y="4980869"/>
            <a:ext cx="1880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solidFill>
                  <a:srgbClr val="D88F05"/>
                </a:solidFill>
                <a:latin typeface="Montserrat ExtraBold" pitchFamily="2" charset="0"/>
              </a:rPr>
              <a:t>ATENÇÃO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194E51B5-70B5-55D0-DEF2-BF3A91D0CF66}"/>
              </a:ext>
            </a:extLst>
          </p:cNvPr>
          <p:cNvSpPr txBox="1"/>
          <p:nvPr/>
        </p:nvSpPr>
        <p:spPr>
          <a:xfrm>
            <a:off x="4890231" y="4441025"/>
            <a:ext cx="4224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2">
                    <a:lumMod val="25000"/>
                  </a:schemeClr>
                </a:solidFill>
                <a:latin typeface="Montserrat ExtraBold" pitchFamily="2" charset="0"/>
              </a:rPr>
              <a:t>Tempo de apresentação</a:t>
            </a:r>
          </a:p>
        </p:txBody>
      </p:sp>
      <p:cxnSp>
        <p:nvCxnSpPr>
          <p:cNvPr id="26" name="Conector reto 25">
            <a:extLst>
              <a:ext uri="{FF2B5EF4-FFF2-40B4-BE49-F238E27FC236}">
                <a16:creationId xmlns:a16="http://schemas.microsoft.com/office/drawing/2014/main" id="{72FE7CB5-29E9-E8A8-4690-2190DF296AB8}"/>
              </a:ext>
            </a:extLst>
          </p:cNvPr>
          <p:cNvCxnSpPr>
            <a:cxnSpLocks/>
          </p:cNvCxnSpPr>
          <p:nvPr/>
        </p:nvCxnSpPr>
        <p:spPr>
          <a:xfrm rot="5400000">
            <a:off x="4060299" y="4934569"/>
            <a:ext cx="1179060" cy="0"/>
          </a:xfrm>
          <a:prstGeom prst="line">
            <a:avLst/>
          </a:prstGeom>
          <a:ln>
            <a:solidFill>
              <a:srgbClr val="E3E3E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9838A570-02E9-BBA0-3703-5C625DBA9043}"/>
              </a:ext>
            </a:extLst>
          </p:cNvPr>
          <p:cNvSpPr txBox="1"/>
          <p:nvPr/>
        </p:nvSpPr>
        <p:spPr>
          <a:xfrm>
            <a:off x="4907595" y="4787130"/>
            <a:ext cx="4447095" cy="702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400" b="1" dirty="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</a:rPr>
              <a:t>10 MINUTOS </a:t>
            </a:r>
            <a:r>
              <a:rPr lang="pt-BR" sz="1400" dirty="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</a:rPr>
              <a:t>PARA APRESENTAÇÃO ORAL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400" b="1" dirty="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</a:rPr>
              <a:t>5 MINUTOS </a:t>
            </a:r>
            <a:r>
              <a:rPr lang="pt-BR" sz="1400" dirty="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</a:rPr>
              <a:t>PARA APRESENTAÇÃO PÔSTER​​</a:t>
            </a:r>
            <a:endParaRPr lang="pt-BR" sz="1100" b="1" dirty="0">
              <a:solidFill>
                <a:schemeClr val="bg2">
                  <a:lumMod val="25000"/>
                </a:schemeClr>
              </a:solidFill>
              <a:latin typeface="Montserrat Mediu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01285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12F655-66E5-6189-4358-22E6371A83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A3256E68-2970-428A-C43B-F9896E56A470}"/>
              </a:ext>
            </a:extLst>
          </p:cNvPr>
          <p:cNvSpPr txBox="1"/>
          <p:nvPr/>
        </p:nvSpPr>
        <p:spPr>
          <a:xfrm>
            <a:off x="717818" y="469155"/>
            <a:ext cx="53893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192D4E"/>
                </a:solidFill>
                <a:latin typeface="Montserrat ExtraBold" pitchFamily="2" charset="0"/>
              </a:rPr>
              <a:t>OBJETIVOS​</a:t>
            </a:r>
          </a:p>
        </p:txBody>
      </p:sp>
      <p:cxnSp>
        <p:nvCxnSpPr>
          <p:cNvPr id="48" name="Conector reto 47">
            <a:extLst>
              <a:ext uri="{FF2B5EF4-FFF2-40B4-BE49-F238E27FC236}">
                <a16:creationId xmlns:a16="http://schemas.microsoft.com/office/drawing/2014/main" id="{14442907-2D29-C2AC-C514-6655F7D68AC7}"/>
              </a:ext>
            </a:extLst>
          </p:cNvPr>
          <p:cNvCxnSpPr>
            <a:cxnSpLocks/>
          </p:cNvCxnSpPr>
          <p:nvPr/>
        </p:nvCxnSpPr>
        <p:spPr>
          <a:xfrm>
            <a:off x="842635" y="1262099"/>
            <a:ext cx="7211028" cy="0"/>
          </a:xfrm>
          <a:prstGeom prst="line">
            <a:avLst/>
          </a:prstGeom>
          <a:ln>
            <a:solidFill>
              <a:srgbClr val="E3E3E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CaixaDeTexto 49">
            <a:extLst>
              <a:ext uri="{FF2B5EF4-FFF2-40B4-BE49-F238E27FC236}">
                <a16:creationId xmlns:a16="http://schemas.microsoft.com/office/drawing/2014/main" id="{D456BF52-6E29-F51E-F173-2665ED79C31C}"/>
              </a:ext>
            </a:extLst>
          </p:cNvPr>
          <p:cNvSpPr txBox="1"/>
          <p:nvPr/>
        </p:nvSpPr>
        <p:spPr>
          <a:xfrm>
            <a:off x="717818" y="1538389"/>
            <a:ext cx="8396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</a:rPr>
              <a:t>Apresentar os objetivos do trabalho de forma específica e coerente, conforme no trabalho aprovado. ​</a:t>
            </a:r>
            <a:endParaRPr lang="pt-BR" sz="1200" b="1" dirty="0">
              <a:solidFill>
                <a:schemeClr val="bg2">
                  <a:lumMod val="25000"/>
                </a:schemeClr>
              </a:solidFill>
              <a:latin typeface="Montserrat Medium" pitchFamily="2" charset="0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A69AE513-5B13-C33C-6A87-69BECB0654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009" r="5678" b="46"/>
          <a:stretch>
            <a:fillRect/>
          </a:stretch>
        </p:blipFill>
        <p:spPr>
          <a:xfrm>
            <a:off x="-1" y="6011604"/>
            <a:ext cx="7484387" cy="846396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BFA07719-2FE1-E12B-6B9C-965031B63D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57" t="48328" r="26114" b="32727"/>
          <a:stretch>
            <a:fillRect/>
          </a:stretch>
        </p:blipFill>
        <p:spPr>
          <a:xfrm rot="10800000">
            <a:off x="7484387" y="6011604"/>
            <a:ext cx="4707614" cy="846396"/>
          </a:xfrm>
          <a:prstGeom prst="rect">
            <a:avLst/>
          </a:prstGeom>
        </p:spPr>
      </p:pic>
      <p:pic>
        <p:nvPicPr>
          <p:cNvPr id="4" name="Imagem 3" descr="Interface gráfica do usuário&#10;&#10;O conteúdo gerado por IA pode estar incorreto.">
            <a:extLst>
              <a:ext uri="{FF2B5EF4-FFF2-40B4-BE49-F238E27FC236}">
                <a16:creationId xmlns:a16="http://schemas.microsoft.com/office/drawing/2014/main" id="{A301B9B4-6939-CE3C-8EE3-A3944BEC73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3863" y="114551"/>
            <a:ext cx="2181653" cy="102265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0F1DF938-36F2-C2F7-5E8B-7E574D81548F}"/>
              </a:ext>
            </a:extLst>
          </p:cNvPr>
          <p:cNvSpPr txBox="1"/>
          <p:nvPr/>
        </p:nvSpPr>
        <p:spPr>
          <a:xfrm>
            <a:off x="1661538" y="3701283"/>
            <a:ext cx="8891292" cy="338554"/>
          </a:xfrm>
          <a:prstGeom prst="rect">
            <a:avLst/>
          </a:prstGeom>
          <a:solidFill>
            <a:srgbClr val="0F1B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rgbClr val="E3E3E3"/>
                </a:solidFill>
                <a:latin typeface="Montserrat Black" panose="00000A00000000000000" pitchFamily="2" charset="0"/>
              </a:rPr>
              <a:t>UTILIZAR APENAS 1 SLIDE​</a:t>
            </a:r>
            <a:endParaRPr lang="pt-BR" sz="1200" b="1" dirty="0">
              <a:solidFill>
                <a:srgbClr val="E3E3E3"/>
              </a:solidFill>
              <a:latin typeface="Montserrat Black" panose="00000A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49994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392DBF-991B-972B-1466-437A9FBE7E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1B6A9D8C-6ECC-47EB-014A-ECE5058C165F}"/>
              </a:ext>
            </a:extLst>
          </p:cNvPr>
          <p:cNvSpPr txBox="1"/>
          <p:nvPr/>
        </p:nvSpPr>
        <p:spPr>
          <a:xfrm>
            <a:off x="717818" y="469155"/>
            <a:ext cx="70835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192D4E"/>
                </a:solidFill>
                <a:latin typeface="Montserrat ExtraBold" pitchFamily="2" charset="0"/>
              </a:rPr>
              <a:t>MATERIAL </a:t>
            </a:r>
            <a:r>
              <a:rPr lang="pt-BR" sz="4000" dirty="0">
                <a:solidFill>
                  <a:srgbClr val="192D4E"/>
                </a:solidFill>
                <a:latin typeface="Montserrat Medium" panose="00000600000000000000" pitchFamily="2" charset="0"/>
              </a:rPr>
              <a:t>E MÉTODOS​</a:t>
            </a:r>
          </a:p>
        </p:txBody>
      </p:sp>
      <p:sp>
        <p:nvSpPr>
          <p:cNvPr id="47" name="CaixaDeTexto 46">
            <a:extLst>
              <a:ext uri="{FF2B5EF4-FFF2-40B4-BE49-F238E27FC236}">
                <a16:creationId xmlns:a16="http://schemas.microsoft.com/office/drawing/2014/main" id="{820E89CF-F381-0332-2EF7-BA4433BFC4E7}"/>
              </a:ext>
            </a:extLst>
          </p:cNvPr>
          <p:cNvSpPr txBox="1"/>
          <p:nvPr/>
        </p:nvSpPr>
        <p:spPr>
          <a:xfrm>
            <a:off x="717818" y="1359431"/>
            <a:ext cx="53893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</a:rPr>
              <a:t>Subtítulo do slide</a:t>
            </a:r>
          </a:p>
        </p:txBody>
      </p:sp>
      <p:cxnSp>
        <p:nvCxnSpPr>
          <p:cNvPr id="48" name="Conector reto 47">
            <a:extLst>
              <a:ext uri="{FF2B5EF4-FFF2-40B4-BE49-F238E27FC236}">
                <a16:creationId xmlns:a16="http://schemas.microsoft.com/office/drawing/2014/main" id="{EE0AC5D0-12DA-9437-454A-EA6F58C6F6E1}"/>
              </a:ext>
            </a:extLst>
          </p:cNvPr>
          <p:cNvCxnSpPr>
            <a:cxnSpLocks/>
          </p:cNvCxnSpPr>
          <p:nvPr/>
        </p:nvCxnSpPr>
        <p:spPr>
          <a:xfrm>
            <a:off x="842635" y="1262099"/>
            <a:ext cx="7211028" cy="0"/>
          </a:xfrm>
          <a:prstGeom prst="line">
            <a:avLst/>
          </a:prstGeom>
          <a:ln>
            <a:solidFill>
              <a:srgbClr val="E3E3E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CaixaDeTexto 49">
            <a:extLst>
              <a:ext uri="{FF2B5EF4-FFF2-40B4-BE49-F238E27FC236}">
                <a16:creationId xmlns:a16="http://schemas.microsoft.com/office/drawing/2014/main" id="{F18820F8-7E8B-FC11-0F7B-D79880F46010}"/>
              </a:ext>
            </a:extLst>
          </p:cNvPr>
          <p:cNvSpPr txBox="1"/>
          <p:nvPr/>
        </p:nvSpPr>
        <p:spPr>
          <a:xfrm>
            <a:off x="717817" y="1941931"/>
            <a:ext cx="97804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</a:rPr>
              <a:t>Apresentar a material e métodos utilizados de forma clara e objetiva. ​</a:t>
            </a:r>
            <a:endParaRPr lang="pt-BR" sz="1200" b="1" dirty="0">
              <a:solidFill>
                <a:schemeClr val="bg2">
                  <a:lumMod val="25000"/>
                </a:schemeClr>
              </a:solidFill>
              <a:latin typeface="Montserrat Medium" pitchFamily="2" charset="0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7F767BD8-40D5-0454-A906-B872C419A3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009" r="5678" b="46"/>
          <a:stretch>
            <a:fillRect/>
          </a:stretch>
        </p:blipFill>
        <p:spPr>
          <a:xfrm>
            <a:off x="-1" y="6011604"/>
            <a:ext cx="7484387" cy="846396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F653EE01-18CA-BDF3-DADC-CE1DC9AFF2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57" t="48328" r="26114" b="32727"/>
          <a:stretch>
            <a:fillRect/>
          </a:stretch>
        </p:blipFill>
        <p:spPr>
          <a:xfrm rot="10800000">
            <a:off x="7484387" y="6011604"/>
            <a:ext cx="4707614" cy="846396"/>
          </a:xfrm>
          <a:prstGeom prst="rect">
            <a:avLst/>
          </a:prstGeom>
        </p:spPr>
      </p:pic>
      <p:pic>
        <p:nvPicPr>
          <p:cNvPr id="4" name="Imagem 3" descr="Interface gráfica do usuário&#10;&#10;O conteúdo gerado por IA pode estar incorreto.">
            <a:extLst>
              <a:ext uri="{FF2B5EF4-FFF2-40B4-BE49-F238E27FC236}">
                <a16:creationId xmlns:a16="http://schemas.microsoft.com/office/drawing/2014/main" id="{B527CD79-78AA-7B93-C1F0-7C23A20FCD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3863" y="114551"/>
            <a:ext cx="2181653" cy="102265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0009FDEA-5F43-7C23-B542-7C22A6894BF9}"/>
              </a:ext>
            </a:extLst>
          </p:cNvPr>
          <p:cNvSpPr txBox="1"/>
          <p:nvPr/>
        </p:nvSpPr>
        <p:spPr>
          <a:xfrm>
            <a:off x="1661538" y="3701283"/>
            <a:ext cx="8891292" cy="338554"/>
          </a:xfrm>
          <a:prstGeom prst="rect">
            <a:avLst/>
          </a:prstGeom>
          <a:solidFill>
            <a:srgbClr val="0F1B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rgbClr val="E3E3E3"/>
                </a:solidFill>
                <a:latin typeface="Montserrat Black" panose="00000A00000000000000" pitchFamily="2" charset="0"/>
              </a:rPr>
              <a:t>DUPLIQUE ESTE SLIDE, SE PRECISAR PARA CONTINUAR A SUA APRESENTAÇÃO​</a:t>
            </a:r>
            <a:endParaRPr lang="pt-BR" sz="1200" b="1" dirty="0">
              <a:solidFill>
                <a:srgbClr val="E3E3E3"/>
              </a:solidFill>
              <a:latin typeface="Montserrat Black" panose="00000A00000000000000" pitchFamily="2" charset="0"/>
            </a:endParaRPr>
          </a:p>
        </p:txBody>
      </p:sp>
      <p:pic>
        <p:nvPicPr>
          <p:cNvPr id="11" name="Gráfico 10">
            <a:extLst>
              <a:ext uri="{FF2B5EF4-FFF2-40B4-BE49-F238E27FC236}">
                <a16:creationId xmlns:a16="http://schemas.microsoft.com/office/drawing/2014/main" id="{F5DA0BF7-4D71-9B22-6E24-1070E9F861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56939" y="4444219"/>
            <a:ext cx="491115" cy="461666"/>
          </a:xfrm>
          <a:prstGeom prst="rect">
            <a:avLst/>
          </a:prstGeom>
        </p:spPr>
      </p:pic>
      <p:sp>
        <p:nvSpPr>
          <p:cNvPr id="22" name="CaixaDeTexto 21">
            <a:extLst>
              <a:ext uri="{FF2B5EF4-FFF2-40B4-BE49-F238E27FC236}">
                <a16:creationId xmlns:a16="http://schemas.microsoft.com/office/drawing/2014/main" id="{DE7486EA-720D-F6D8-CF47-B29464C4792F}"/>
              </a:ext>
            </a:extLst>
          </p:cNvPr>
          <p:cNvSpPr txBox="1"/>
          <p:nvPr/>
        </p:nvSpPr>
        <p:spPr>
          <a:xfrm>
            <a:off x="2662178" y="4980869"/>
            <a:ext cx="1880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solidFill>
                  <a:srgbClr val="D88F05"/>
                </a:solidFill>
                <a:latin typeface="Montserrat ExtraBold" pitchFamily="2" charset="0"/>
              </a:rPr>
              <a:t>ATENÇÃO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AE833F0E-100C-65FB-67A8-951A1F14B08B}"/>
              </a:ext>
            </a:extLst>
          </p:cNvPr>
          <p:cNvSpPr txBox="1"/>
          <p:nvPr/>
        </p:nvSpPr>
        <p:spPr>
          <a:xfrm>
            <a:off x="4890231" y="4441025"/>
            <a:ext cx="4224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2">
                    <a:lumMod val="25000"/>
                  </a:schemeClr>
                </a:solidFill>
                <a:latin typeface="Montserrat ExtraBold" pitchFamily="2" charset="0"/>
              </a:rPr>
              <a:t>Tempo de apresentação</a:t>
            </a:r>
          </a:p>
        </p:txBody>
      </p:sp>
      <p:cxnSp>
        <p:nvCxnSpPr>
          <p:cNvPr id="26" name="Conector reto 25">
            <a:extLst>
              <a:ext uri="{FF2B5EF4-FFF2-40B4-BE49-F238E27FC236}">
                <a16:creationId xmlns:a16="http://schemas.microsoft.com/office/drawing/2014/main" id="{DC2E5661-90D4-050A-626E-DCD7A021D696}"/>
              </a:ext>
            </a:extLst>
          </p:cNvPr>
          <p:cNvCxnSpPr>
            <a:cxnSpLocks/>
          </p:cNvCxnSpPr>
          <p:nvPr/>
        </p:nvCxnSpPr>
        <p:spPr>
          <a:xfrm rot="5400000">
            <a:off x="4060299" y="4934569"/>
            <a:ext cx="1179060" cy="0"/>
          </a:xfrm>
          <a:prstGeom prst="line">
            <a:avLst/>
          </a:prstGeom>
          <a:ln>
            <a:solidFill>
              <a:srgbClr val="E3E3E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806636AE-DF05-3C7E-FF79-7138F3CC9C10}"/>
              </a:ext>
            </a:extLst>
          </p:cNvPr>
          <p:cNvSpPr txBox="1"/>
          <p:nvPr/>
        </p:nvSpPr>
        <p:spPr>
          <a:xfrm>
            <a:off x="4907595" y="4787130"/>
            <a:ext cx="4447095" cy="702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400" b="1" dirty="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</a:rPr>
              <a:t>10 MINUTOS </a:t>
            </a:r>
            <a:r>
              <a:rPr lang="pt-BR" sz="1400" dirty="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</a:rPr>
              <a:t>PARA APRESENTAÇÃO ORAL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400" b="1" dirty="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</a:rPr>
              <a:t>5 MINUTOS </a:t>
            </a:r>
            <a:r>
              <a:rPr lang="pt-BR" sz="1400" dirty="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</a:rPr>
              <a:t>PARA APRESENTAÇÃO PÔSTER​​</a:t>
            </a:r>
            <a:endParaRPr lang="pt-BR" sz="1100" b="1" dirty="0">
              <a:solidFill>
                <a:schemeClr val="bg2">
                  <a:lumMod val="25000"/>
                </a:schemeClr>
              </a:solidFill>
              <a:latin typeface="Montserrat Mediu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0461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9A206C-EA56-B839-F1F6-3FD76305F5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0718BBE0-350F-E296-E230-3E861340A825}"/>
              </a:ext>
            </a:extLst>
          </p:cNvPr>
          <p:cNvSpPr txBox="1"/>
          <p:nvPr/>
        </p:nvSpPr>
        <p:spPr>
          <a:xfrm>
            <a:off x="717818" y="469155"/>
            <a:ext cx="80905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192D4E"/>
                </a:solidFill>
                <a:latin typeface="Montserrat ExtraBold" pitchFamily="2" charset="0"/>
              </a:rPr>
              <a:t>RESULTADOS </a:t>
            </a:r>
            <a:r>
              <a:rPr lang="pt-BR" sz="4000" dirty="0">
                <a:solidFill>
                  <a:srgbClr val="192D4E"/>
                </a:solidFill>
                <a:latin typeface="Montserrat Medium" panose="00000600000000000000" pitchFamily="2" charset="0"/>
              </a:rPr>
              <a:t>E DISCUSSÃO</a:t>
            </a:r>
            <a:r>
              <a:rPr lang="pt-BR" sz="4000" dirty="0">
                <a:solidFill>
                  <a:srgbClr val="192D4E"/>
                </a:solidFill>
                <a:latin typeface="Montserrat ExtraBold" pitchFamily="2" charset="0"/>
              </a:rPr>
              <a:t>​</a:t>
            </a:r>
            <a:endParaRPr lang="pt-BR" sz="4000" dirty="0">
              <a:solidFill>
                <a:srgbClr val="192D4E"/>
              </a:solidFill>
              <a:latin typeface="Montserrat Medium" panose="00000600000000000000" pitchFamily="2" charset="0"/>
            </a:endParaRPr>
          </a:p>
        </p:txBody>
      </p:sp>
      <p:sp>
        <p:nvSpPr>
          <p:cNvPr id="47" name="CaixaDeTexto 46">
            <a:extLst>
              <a:ext uri="{FF2B5EF4-FFF2-40B4-BE49-F238E27FC236}">
                <a16:creationId xmlns:a16="http://schemas.microsoft.com/office/drawing/2014/main" id="{EF8E2AD8-42CD-5C7C-A2ED-6C268A40336D}"/>
              </a:ext>
            </a:extLst>
          </p:cNvPr>
          <p:cNvSpPr txBox="1"/>
          <p:nvPr/>
        </p:nvSpPr>
        <p:spPr>
          <a:xfrm>
            <a:off x="717818" y="1359431"/>
            <a:ext cx="53893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</a:rPr>
              <a:t>Subtítulo do slide</a:t>
            </a:r>
          </a:p>
        </p:txBody>
      </p:sp>
      <p:cxnSp>
        <p:nvCxnSpPr>
          <p:cNvPr id="48" name="Conector reto 47">
            <a:extLst>
              <a:ext uri="{FF2B5EF4-FFF2-40B4-BE49-F238E27FC236}">
                <a16:creationId xmlns:a16="http://schemas.microsoft.com/office/drawing/2014/main" id="{7135C32D-7B35-8095-D6E2-79CC77B7F8AA}"/>
              </a:ext>
            </a:extLst>
          </p:cNvPr>
          <p:cNvCxnSpPr>
            <a:cxnSpLocks/>
          </p:cNvCxnSpPr>
          <p:nvPr/>
        </p:nvCxnSpPr>
        <p:spPr>
          <a:xfrm>
            <a:off x="842635" y="1262099"/>
            <a:ext cx="7211028" cy="0"/>
          </a:xfrm>
          <a:prstGeom prst="line">
            <a:avLst/>
          </a:prstGeom>
          <a:ln>
            <a:solidFill>
              <a:srgbClr val="E3E3E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CaixaDeTexto 49">
            <a:extLst>
              <a:ext uri="{FF2B5EF4-FFF2-40B4-BE49-F238E27FC236}">
                <a16:creationId xmlns:a16="http://schemas.microsoft.com/office/drawing/2014/main" id="{4D82427A-C35B-659B-DDAE-3512D03F282A}"/>
              </a:ext>
            </a:extLst>
          </p:cNvPr>
          <p:cNvSpPr txBox="1"/>
          <p:nvPr/>
        </p:nvSpPr>
        <p:spPr>
          <a:xfrm>
            <a:off x="717817" y="1941931"/>
            <a:ext cx="97804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</a:rPr>
              <a:t>Deve-se apresentar resultados obtidos das análises estatísticas ou de outras técnicas aplicadas e discuti-los frente ao estado da arte. ​</a:t>
            </a:r>
          </a:p>
          <a:p>
            <a:endParaRPr lang="pt-BR" sz="1600" dirty="0">
              <a:solidFill>
                <a:schemeClr val="bg2">
                  <a:lumMod val="25000"/>
                </a:schemeClr>
              </a:solidFill>
              <a:latin typeface="Montserrat Medium" pitchFamily="2" charset="0"/>
            </a:endParaRPr>
          </a:p>
          <a:p>
            <a:r>
              <a:rPr lang="pt-BR" sz="1600" dirty="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</a:rPr>
              <a:t>Dê preferência para usar figuras, tabelas ou quadros, quando necessários​</a:t>
            </a:r>
            <a:endParaRPr lang="pt-BR" sz="1200" b="1" dirty="0">
              <a:solidFill>
                <a:schemeClr val="bg2">
                  <a:lumMod val="25000"/>
                </a:schemeClr>
              </a:solidFill>
              <a:latin typeface="Montserrat Medium" pitchFamily="2" charset="0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006D4D40-5A00-5F23-F249-9E35B63C15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009" r="5678" b="46"/>
          <a:stretch>
            <a:fillRect/>
          </a:stretch>
        </p:blipFill>
        <p:spPr>
          <a:xfrm>
            <a:off x="-1" y="6011604"/>
            <a:ext cx="7484387" cy="846396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12ADE057-E1E6-80E5-3189-9B9128641C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57" t="48328" r="26114" b="32727"/>
          <a:stretch>
            <a:fillRect/>
          </a:stretch>
        </p:blipFill>
        <p:spPr>
          <a:xfrm rot="10800000">
            <a:off x="7484387" y="6011604"/>
            <a:ext cx="4707614" cy="846396"/>
          </a:xfrm>
          <a:prstGeom prst="rect">
            <a:avLst/>
          </a:prstGeom>
        </p:spPr>
      </p:pic>
      <p:pic>
        <p:nvPicPr>
          <p:cNvPr id="4" name="Imagem 3" descr="Interface gráfica do usuário&#10;&#10;O conteúdo gerado por IA pode estar incorreto.">
            <a:extLst>
              <a:ext uri="{FF2B5EF4-FFF2-40B4-BE49-F238E27FC236}">
                <a16:creationId xmlns:a16="http://schemas.microsoft.com/office/drawing/2014/main" id="{28477771-7B88-E21F-3954-1B23518000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3863" y="114551"/>
            <a:ext cx="2181653" cy="102265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EF0AE088-C65A-FA70-9397-478EAB0594FF}"/>
              </a:ext>
            </a:extLst>
          </p:cNvPr>
          <p:cNvSpPr txBox="1"/>
          <p:nvPr/>
        </p:nvSpPr>
        <p:spPr>
          <a:xfrm>
            <a:off x="1661538" y="3701283"/>
            <a:ext cx="8891292" cy="338554"/>
          </a:xfrm>
          <a:prstGeom prst="rect">
            <a:avLst/>
          </a:prstGeom>
          <a:solidFill>
            <a:srgbClr val="0F1B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rgbClr val="E3E3E3"/>
                </a:solidFill>
                <a:latin typeface="Montserrat Black" panose="00000A00000000000000" pitchFamily="2" charset="0"/>
              </a:rPr>
              <a:t>DUPLIQUE ESTE SLIDE, SE PRECISAR PARA CONTINUAR A SUA APRESENTAÇÃO​</a:t>
            </a:r>
            <a:endParaRPr lang="pt-BR" sz="1200" b="1" dirty="0">
              <a:solidFill>
                <a:srgbClr val="E3E3E3"/>
              </a:solidFill>
              <a:latin typeface="Montserrat Black" panose="00000A00000000000000" pitchFamily="2" charset="0"/>
            </a:endParaRPr>
          </a:p>
        </p:txBody>
      </p:sp>
      <p:pic>
        <p:nvPicPr>
          <p:cNvPr id="11" name="Gráfico 10">
            <a:extLst>
              <a:ext uri="{FF2B5EF4-FFF2-40B4-BE49-F238E27FC236}">
                <a16:creationId xmlns:a16="http://schemas.microsoft.com/office/drawing/2014/main" id="{20964F0F-67BB-0B23-E4F8-39C0223EA4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56939" y="4444219"/>
            <a:ext cx="491115" cy="461666"/>
          </a:xfrm>
          <a:prstGeom prst="rect">
            <a:avLst/>
          </a:prstGeom>
        </p:spPr>
      </p:pic>
      <p:sp>
        <p:nvSpPr>
          <p:cNvPr id="22" name="CaixaDeTexto 21">
            <a:extLst>
              <a:ext uri="{FF2B5EF4-FFF2-40B4-BE49-F238E27FC236}">
                <a16:creationId xmlns:a16="http://schemas.microsoft.com/office/drawing/2014/main" id="{8A5322B9-4D2C-5C41-0FC3-612A409B411D}"/>
              </a:ext>
            </a:extLst>
          </p:cNvPr>
          <p:cNvSpPr txBox="1"/>
          <p:nvPr/>
        </p:nvSpPr>
        <p:spPr>
          <a:xfrm>
            <a:off x="2662178" y="4980869"/>
            <a:ext cx="1880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solidFill>
                  <a:srgbClr val="D88F05"/>
                </a:solidFill>
                <a:latin typeface="Montserrat ExtraBold" pitchFamily="2" charset="0"/>
              </a:rPr>
              <a:t>ATENÇÃO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DFA28A00-334C-82C7-AB49-C6B32BFB5F67}"/>
              </a:ext>
            </a:extLst>
          </p:cNvPr>
          <p:cNvSpPr txBox="1"/>
          <p:nvPr/>
        </p:nvSpPr>
        <p:spPr>
          <a:xfrm>
            <a:off x="4890231" y="4441025"/>
            <a:ext cx="4224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2">
                    <a:lumMod val="25000"/>
                  </a:schemeClr>
                </a:solidFill>
                <a:latin typeface="Montserrat ExtraBold" pitchFamily="2" charset="0"/>
              </a:rPr>
              <a:t>Tempo de apresentação</a:t>
            </a:r>
          </a:p>
        </p:txBody>
      </p:sp>
      <p:cxnSp>
        <p:nvCxnSpPr>
          <p:cNvPr id="26" name="Conector reto 25">
            <a:extLst>
              <a:ext uri="{FF2B5EF4-FFF2-40B4-BE49-F238E27FC236}">
                <a16:creationId xmlns:a16="http://schemas.microsoft.com/office/drawing/2014/main" id="{9D7E81DE-03D9-C04F-7397-3ED6A265C5E1}"/>
              </a:ext>
            </a:extLst>
          </p:cNvPr>
          <p:cNvCxnSpPr>
            <a:cxnSpLocks/>
          </p:cNvCxnSpPr>
          <p:nvPr/>
        </p:nvCxnSpPr>
        <p:spPr>
          <a:xfrm rot="5400000">
            <a:off x="4060299" y="4934569"/>
            <a:ext cx="1179060" cy="0"/>
          </a:xfrm>
          <a:prstGeom prst="line">
            <a:avLst/>
          </a:prstGeom>
          <a:ln>
            <a:solidFill>
              <a:srgbClr val="E3E3E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07ADBA4E-72E4-3D2D-BEA4-4C5914E0B1E5}"/>
              </a:ext>
            </a:extLst>
          </p:cNvPr>
          <p:cNvSpPr txBox="1"/>
          <p:nvPr/>
        </p:nvSpPr>
        <p:spPr>
          <a:xfrm>
            <a:off x="4907595" y="4787130"/>
            <a:ext cx="4447095" cy="702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400" b="1" dirty="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</a:rPr>
              <a:t>10 MINUTOS </a:t>
            </a:r>
            <a:r>
              <a:rPr lang="pt-BR" sz="1400" dirty="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</a:rPr>
              <a:t>PARA APRESENTAÇÃO ORAL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400" b="1" dirty="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</a:rPr>
              <a:t>5 MINUTOS </a:t>
            </a:r>
            <a:r>
              <a:rPr lang="pt-BR" sz="1400" dirty="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</a:rPr>
              <a:t>PARA APRESENTAÇÃO PÔSTER​​</a:t>
            </a:r>
            <a:endParaRPr lang="pt-BR" sz="1100" b="1" dirty="0">
              <a:solidFill>
                <a:schemeClr val="bg2">
                  <a:lumMod val="25000"/>
                </a:schemeClr>
              </a:solidFill>
              <a:latin typeface="Montserrat Mediu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44694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396DE5-DC6C-EADE-AC0E-76947E0137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382EB625-F019-E95F-5439-F16716F2F223}"/>
              </a:ext>
            </a:extLst>
          </p:cNvPr>
          <p:cNvSpPr txBox="1"/>
          <p:nvPr/>
        </p:nvSpPr>
        <p:spPr>
          <a:xfrm>
            <a:off x="717818" y="469155"/>
            <a:ext cx="53893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192D4E"/>
                </a:solidFill>
                <a:latin typeface="Montserrat ExtraBold" pitchFamily="2" charset="0"/>
              </a:rPr>
              <a:t>CONCLUSÃO​​</a:t>
            </a:r>
          </a:p>
        </p:txBody>
      </p:sp>
      <p:cxnSp>
        <p:nvCxnSpPr>
          <p:cNvPr id="48" name="Conector reto 47">
            <a:extLst>
              <a:ext uri="{FF2B5EF4-FFF2-40B4-BE49-F238E27FC236}">
                <a16:creationId xmlns:a16="http://schemas.microsoft.com/office/drawing/2014/main" id="{BF8FF257-67F7-DB2A-7B39-A4E08AA8EAFC}"/>
              </a:ext>
            </a:extLst>
          </p:cNvPr>
          <p:cNvCxnSpPr>
            <a:cxnSpLocks/>
          </p:cNvCxnSpPr>
          <p:nvPr/>
        </p:nvCxnSpPr>
        <p:spPr>
          <a:xfrm>
            <a:off x="842635" y="1262099"/>
            <a:ext cx="7211028" cy="0"/>
          </a:xfrm>
          <a:prstGeom prst="line">
            <a:avLst/>
          </a:prstGeom>
          <a:ln>
            <a:solidFill>
              <a:srgbClr val="E3E3E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CaixaDeTexto 49">
            <a:extLst>
              <a:ext uri="{FF2B5EF4-FFF2-40B4-BE49-F238E27FC236}">
                <a16:creationId xmlns:a16="http://schemas.microsoft.com/office/drawing/2014/main" id="{E972730E-D9EE-D770-75C0-1E9113AE183D}"/>
              </a:ext>
            </a:extLst>
          </p:cNvPr>
          <p:cNvSpPr txBox="1"/>
          <p:nvPr/>
        </p:nvSpPr>
        <p:spPr>
          <a:xfrm>
            <a:off x="717818" y="1538389"/>
            <a:ext cx="83964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</a:rPr>
              <a:t>Transcrever aqui as conclusões do trabalho</a:t>
            </a:r>
            <a:endParaRPr lang="pt-BR" sz="1200" b="1" dirty="0">
              <a:solidFill>
                <a:schemeClr val="bg2">
                  <a:lumMod val="25000"/>
                </a:schemeClr>
              </a:solidFill>
              <a:latin typeface="Montserrat Medium" pitchFamily="2" charset="0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BEA390E3-EF4D-6882-0EA6-868C2A6C09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009" r="5678" b="46"/>
          <a:stretch>
            <a:fillRect/>
          </a:stretch>
        </p:blipFill>
        <p:spPr>
          <a:xfrm>
            <a:off x="-1" y="6011604"/>
            <a:ext cx="7484387" cy="846396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044677B3-60F7-BC5E-0DD8-E5BB739E2D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57" t="48328" r="26114" b="32727"/>
          <a:stretch>
            <a:fillRect/>
          </a:stretch>
        </p:blipFill>
        <p:spPr>
          <a:xfrm rot="10800000">
            <a:off x="7484387" y="6011604"/>
            <a:ext cx="4707614" cy="846396"/>
          </a:xfrm>
          <a:prstGeom prst="rect">
            <a:avLst/>
          </a:prstGeom>
        </p:spPr>
      </p:pic>
      <p:pic>
        <p:nvPicPr>
          <p:cNvPr id="4" name="Imagem 3" descr="Interface gráfica do usuário&#10;&#10;O conteúdo gerado por IA pode estar incorreto.">
            <a:extLst>
              <a:ext uri="{FF2B5EF4-FFF2-40B4-BE49-F238E27FC236}">
                <a16:creationId xmlns:a16="http://schemas.microsoft.com/office/drawing/2014/main" id="{76E10A42-D219-9AF7-3693-39850A7743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3863" y="114551"/>
            <a:ext cx="2181653" cy="102265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2377FBB1-551C-2289-AC98-7FF774956D29}"/>
              </a:ext>
            </a:extLst>
          </p:cNvPr>
          <p:cNvSpPr txBox="1"/>
          <p:nvPr/>
        </p:nvSpPr>
        <p:spPr>
          <a:xfrm>
            <a:off x="1661538" y="3701283"/>
            <a:ext cx="8891292" cy="338554"/>
          </a:xfrm>
          <a:prstGeom prst="rect">
            <a:avLst/>
          </a:prstGeom>
          <a:solidFill>
            <a:srgbClr val="0F1B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rgbClr val="E3E3E3"/>
                </a:solidFill>
                <a:latin typeface="Montserrat Black" panose="00000A00000000000000" pitchFamily="2" charset="0"/>
              </a:rPr>
              <a:t>UTILIZAR APENAS 1 SLIDE​</a:t>
            </a:r>
            <a:endParaRPr lang="pt-BR" sz="1200" b="1" dirty="0">
              <a:solidFill>
                <a:srgbClr val="E3E3E3"/>
              </a:solidFill>
              <a:latin typeface="Montserrat Black" panose="00000A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30739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864BFF-7AB4-4C73-1A27-624FA3B1BF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D1BD45EC-132E-CE4E-EAC9-7BFB4F2019B1}"/>
              </a:ext>
            </a:extLst>
          </p:cNvPr>
          <p:cNvSpPr txBox="1"/>
          <p:nvPr/>
        </p:nvSpPr>
        <p:spPr>
          <a:xfrm>
            <a:off x="717818" y="469155"/>
            <a:ext cx="53893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192D4E"/>
                </a:solidFill>
                <a:latin typeface="Montserrat ExtraBold" pitchFamily="2" charset="0"/>
              </a:rPr>
              <a:t>REFERÊNCIAS​​</a:t>
            </a:r>
          </a:p>
        </p:txBody>
      </p:sp>
      <p:cxnSp>
        <p:nvCxnSpPr>
          <p:cNvPr id="48" name="Conector reto 47">
            <a:extLst>
              <a:ext uri="{FF2B5EF4-FFF2-40B4-BE49-F238E27FC236}">
                <a16:creationId xmlns:a16="http://schemas.microsoft.com/office/drawing/2014/main" id="{49803B87-544B-50CE-97B6-28649F085EC6}"/>
              </a:ext>
            </a:extLst>
          </p:cNvPr>
          <p:cNvCxnSpPr>
            <a:cxnSpLocks/>
          </p:cNvCxnSpPr>
          <p:nvPr/>
        </p:nvCxnSpPr>
        <p:spPr>
          <a:xfrm>
            <a:off x="842635" y="1262099"/>
            <a:ext cx="7211028" cy="0"/>
          </a:xfrm>
          <a:prstGeom prst="line">
            <a:avLst/>
          </a:prstGeom>
          <a:ln>
            <a:solidFill>
              <a:srgbClr val="E3E3E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CaixaDeTexto 49">
            <a:extLst>
              <a:ext uri="{FF2B5EF4-FFF2-40B4-BE49-F238E27FC236}">
                <a16:creationId xmlns:a16="http://schemas.microsoft.com/office/drawing/2014/main" id="{872B291B-CA05-4655-037F-51AB50156123}"/>
              </a:ext>
            </a:extLst>
          </p:cNvPr>
          <p:cNvSpPr txBox="1"/>
          <p:nvPr/>
        </p:nvSpPr>
        <p:spPr>
          <a:xfrm>
            <a:off x="717818" y="1538389"/>
            <a:ext cx="83964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</a:rPr>
              <a:t>Incluir apenas as referências usadas na apresentação do trabalho. </a:t>
            </a:r>
            <a:endParaRPr lang="pt-BR" sz="1200" b="1" dirty="0">
              <a:solidFill>
                <a:schemeClr val="bg2">
                  <a:lumMod val="25000"/>
                </a:schemeClr>
              </a:solidFill>
              <a:latin typeface="Montserrat Medium" pitchFamily="2" charset="0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6F6522AA-865B-EE8A-7B2A-6706217BB3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009" r="5678" b="46"/>
          <a:stretch>
            <a:fillRect/>
          </a:stretch>
        </p:blipFill>
        <p:spPr>
          <a:xfrm>
            <a:off x="-1" y="6011604"/>
            <a:ext cx="7484387" cy="846396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6CB36562-DC73-0CBF-CBC5-6EC8D36FE1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57" t="48328" r="26114" b="32727"/>
          <a:stretch>
            <a:fillRect/>
          </a:stretch>
        </p:blipFill>
        <p:spPr>
          <a:xfrm rot="10800000">
            <a:off x="7484387" y="6011604"/>
            <a:ext cx="4707614" cy="846396"/>
          </a:xfrm>
          <a:prstGeom prst="rect">
            <a:avLst/>
          </a:prstGeom>
        </p:spPr>
      </p:pic>
      <p:pic>
        <p:nvPicPr>
          <p:cNvPr id="4" name="Imagem 3" descr="Interface gráfica do usuário&#10;&#10;O conteúdo gerado por IA pode estar incorreto.">
            <a:extLst>
              <a:ext uri="{FF2B5EF4-FFF2-40B4-BE49-F238E27FC236}">
                <a16:creationId xmlns:a16="http://schemas.microsoft.com/office/drawing/2014/main" id="{C5D06096-BF84-1F04-96AA-C996BA7734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3863" y="114551"/>
            <a:ext cx="2181653" cy="102265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A40B8779-497F-1440-9049-4250E1D74068}"/>
              </a:ext>
            </a:extLst>
          </p:cNvPr>
          <p:cNvSpPr txBox="1"/>
          <p:nvPr/>
        </p:nvSpPr>
        <p:spPr>
          <a:xfrm>
            <a:off x="1661538" y="3701283"/>
            <a:ext cx="8891292" cy="338554"/>
          </a:xfrm>
          <a:prstGeom prst="rect">
            <a:avLst/>
          </a:prstGeom>
          <a:solidFill>
            <a:srgbClr val="0F1B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rgbClr val="E3E3E3"/>
                </a:solidFill>
                <a:latin typeface="Montserrat Black" panose="00000A00000000000000" pitchFamily="2" charset="0"/>
              </a:rPr>
              <a:t>UTILIZAR APENAS 1 SLIDE​</a:t>
            </a:r>
            <a:endParaRPr lang="pt-BR" sz="1200" b="1" dirty="0">
              <a:solidFill>
                <a:srgbClr val="E3E3E3"/>
              </a:solidFill>
              <a:latin typeface="Montserrat Black" panose="00000A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86545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5D8574-6CBB-D8DA-D7DC-E48684D6EE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F2BFAFF7-9704-9109-60C4-3668B39DF8CD}"/>
              </a:ext>
            </a:extLst>
          </p:cNvPr>
          <p:cNvSpPr txBox="1"/>
          <p:nvPr/>
        </p:nvSpPr>
        <p:spPr>
          <a:xfrm>
            <a:off x="717818" y="469155"/>
            <a:ext cx="53893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192D4E"/>
                </a:solidFill>
                <a:latin typeface="Montserrat ExtraBold" pitchFamily="2" charset="0"/>
              </a:rPr>
              <a:t>AGRADECIMENTOS​​</a:t>
            </a:r>
          </a:p>
        </p:txBody>
      </p:sp>
      <p:cxnSp>
        <p:nvCxnSpPr>
          <p:cNvPr id="48" name="Conector reto 47">
            <a:extLst>
              <a:ext uri="{FF2B5EF4-FFF2-40B4-BE49-F238E27FC236}">
                <a16:creationId xmlns:a16="http://schemas.microsoft.com/office/drawing/2014/main" id="{993B3179-380A-6C66-FE6D-EF9CC85AF877}"/>
              </a:ext>
            </a:extLst>
          </p:cNvPr>
          <p:cNvCxnSpPr>
            <a:cxnSpLocks/>
          </p:cNvCxnSpPr>
          <p:nvPr/>
        </p:nvCxnSpPr>
        <p:spPr>
          <a:xfrm>
            <a:off x="842635" y="1262099"/>
            <a:ext cx="7211028" cy="0"/>
          </a:xfrm>
          <a:prstGeom prst="line">
            <a:avLst/>
          </a:prstGeom>
          <a:ln>
            <a:solidFill>
              <a:srgbClr val="E3E3E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CaixaDeTexto 49">
            <a:extLst>
              <a:ext uri="{FF2B5EF4-FFF2-40B4-BE49-F238E27FC236}">
                <a16:creationId xmlns:a16="http://schemas.microsoft.com/office/drawing/2014/main" id="{8EAEF4CC-9031-8FF8-601E-BDBE62A23C69}"/>
              </a:ext>
            </a:extLst>
          </p:cNvPr>
          <p:cNvSpPr txBox="1"/>
          <p:nvPr/>
        </p:nvSpPr>
        <p:spPr>
          <a:xfrm>
            <a:off x="717818" y="1538389"/>
            <a:ext cx="83964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</a:rPr>
              <a:t>Incluir agradecimentos. </a:t>
            </a:r>
            <a:endParaRPr lang="pt-BR" sz="1200" b="1" dirty="0">
              <a:solidFill>
                <a:schemeClr val="bg2">
                  <a:lumMod val="25000"/>
                </a:schemeClr>
              </a:solidFill>
              <a:latin typeface="Montserrat Medium" pitchFamily="2" charset="0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191F46D9-B022-613A-4CE2-06411CD250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009" r="5678" b="46"/>
          <a:stretch>
            <a:fillRect/>
          </a:stretch>
        </p:blipFill>
        <p:spPr>
          <a:xfrm>
            <a:off x="-1" y="6011604"/>
            <a:ext cx="7484387" cy="846396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78347DB5-BFAB-5D69-81DB-7BE651F2C8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57" t="48328" r="26114" b="32727"/>
          <a:stretch>
            <a:fillRect/>
          </a:stretch>
        </p:blipFill>
        <p:spPr>
          <a:xfrm rot="10800000">
            <a:off x="7484387" y="6011604"/>
            <a:ext cx="4707614" cy="846396"/>
          </a:xfrm>
          <a:prstGeom prst="rect">
            <a:avLst/>
          </a:prstGeom>
        </p:spPr>
      </p:pic>
      <p:pic>
        <p:nvPicPr>
          <p:cNvPr id="4" name="Imagem 3" descr="Interface gráfica do usuário&#10;&#10;O conteúdo gerado por IA pode estar incorreto.">
            <a:extLst>
              <a:ext uri="{FF2B5EF4-FFF2-40B4-BE49-F238E27FC236}">
                <a16:creationId xmlns:a16="http://schemas.microsoft.com/office/drawing/2014/main" id="{3E0D39A7-7623-6535-9F30-59EEF7E24C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3863" y="114551"/>
            <a:ext cx="2181653" cy="102265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76FC3205-E89C-9889-5FC7-FA135F8D1E30}"/>
              </a:ext>
            </a:extLst>
          </p:cNvPr>
          <p:cNvSpPr txBox="1"/>
          <p:nvPr/>
        </p:nvSpPr>
        <p:spPr>
          <a:xfrm>
            <a:off x="1661538" y="3701283"/>
            <a:ext cx="8891292" cy="338554"/>
          </a:xfrm>
          <a:prstGeom prst="rect">
            <a:avLst/>
          </a:prstGeom>
          <a:solidFill>
            <a:srgbClr val="0F1B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rgbClr val="E3E3E3"/>
                </a:solidFill>
                <a:latin typeface="Montserrat Black" panose="00000A00000000000000" pitchFamily="2" charset="0"/>
              </a:rPr>
              <a:t>UTILIZAR APENAS 1 SLIDE​</a:t>
            </a:r>
            <a:endParaRPr lang="pt-BR" sz="1200" b="1" dirty="0">
              <a:solidFill>
                <a:srgbClr val="E3E3E3"/>
              </a:solidFill>
              <a:latin typeface="Montserrat Black" panose="00000A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12334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303</Words>
  <Application>Microsoft Office PowerPoint</Application>
  <PresentationFormat>Widescreen</PresentationFormat>
  <Paragraphs>49</Paragraphs>
  <Slides>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6" baseType="lpstr">
      <vt:lpstr>Aptos</vt:lpstr>
      <vt:lpstr>Aptos Display</vt:lpstr>
      <vt:lpstr>Arial</vt:lpstr>
      <vt:lpstr>Montserrat</vt:lpstr>
      <vt:lpstr>Montserrat Black</vt:lpstr>
      <vt:lpstr>Montserrat ExtraBold</vt:lpstr>
      <vt:lpstr>Montserrat Medium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Giovana Silvestrini</dc:creator>
  <cp:lastModifiedBy>Sayuri Vital Imamura</cp:lastModifiedBy>
  <cp:revision>4</cp:revision>
  <dcterms:created xsi:type="dcterms:W3CDTF">2025-09-04T12:45:35Z</dcterms:created>
  <dcterms:modified xsi:type="dcterms:W3CDTF">2025-09-04T18:33:40Z</dcterms:modified>
</cp:coreProperties>
</file>